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2" r:id="rId17"/>
    <p:sldId id="273" r:id="rId18"/>
    <p:sldId id="269" r:id="rId19"/>
    <p:sldId id="271" r:id="rId20"/>
    <p:sldId id="278" r:id="rId21"/>
    <p:sldId id="276" r:id="rId22"/>
    <p:sldId id="277" r:id="rId23"/>
    <p:sldId id="27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3" r:id="rId33"/>
    <p:sldId id="290" r:id="rId34"/>
    <p:sldId id="292" r:id="rId35"/>
    <p:sldId id="291" r:id="rId36"/>
    <p:sldId id="294" r:id="rId37"/>
    <p:sldId id="295" r:id="rId38"/>
    <p:sldId id="297" r:id="rId39"/>
    <p:sldId id="299" r:id="rId40"/>
    <p:sldId id="298" r:id="rId41"/>
    <p:sldId id="300" r:id="rId42"/>
    <p:sldId id="301" r:id="rId43"/>
    <p:sldId id="282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71"/>
    <p:restoredTop sz="94737"/>
  </p:normalViewPr>
  <p:slideViewPr>
    <p:cSldViewPr snapToGrid="0" snapToObjects="1">
      <p:cViewPr varScale="1">
        <p:scale>
          <a:sx n="105" d="100"/>
          <a:sy n="105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0303F-DB90-4C41-8362-A992A9FB5F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1B32F-F16D-1248-ACC7-07F954BA0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4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B32F-F16D-1248-ACC7-07F954BA0A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4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B32F-F16D-1248-ACC7-07F954BA0A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6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6714-7475-F24D-8D73-923D46F47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622DD-1E05-974C-92D4-BFF3B56AE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F59FC-7C53-6142-9D12-E7FF6A125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C2712-53A2-7645-B3A0-2BC1DB18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BA861-B659-9940-BAEA-91D063B1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4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DBCC-B020-BE49-808B-D75DDCC9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5225C-EA22-3D45-A21E-E3559A375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7E3-B1E9-0041-9486-530F6492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254AA-7C98-DC41-9964-46A56BB6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DAA8-89B6-6E48-9C3A-7FC17DDE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CDF03-2961-214D-A432-FBEF49E0E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BD7CE-C2E2-614D-A0C4-CD049DCB7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07214-4E3A-2849-8C7D-A658C2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50AC1-F577-0F40-822E-D4EE4ADD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17085-319A-7F4A-8D2B-21E044C1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4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0685C-4553-6D4D-A288-196BF3D2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3466-E0D3-D847-A11F-93EA355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9B22F-EA2F-134A-90F7-162C2E672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8A87E-DA9A-5D41-AED9-907C37D6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3E2F1-739D-4E48-A3F4-9295CE9A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0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8EF3-9D95-594E-9919-5E5065B7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27C9E-9D6E-AB41-9C31-A4173DA8A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85FD2-D97D-8A4D-8B65-0B14601C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14E7A-941E-D341-A610-A25C8C63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08B49-BD19-B245-BC99-0BA66EBC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6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2B50-E17E-D04B-A111-54177723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1212-5F97-554C-8E59-2B1AC08B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65808-242B-C243-990D-4B1733D73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B7F39-BE9F-D742-98CA-976461CC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73A52-9AD0-A84C-8DE4-7B7163E9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292B5-60E0-164A-B38E-F7C33FB1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9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6E19-57BD-3F4F-B407-E2E3E746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293EF-4873-1B48-B4DD-248040AB5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83883-78DC-804F-8A96-A041CAA07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9EA27-FDBD-CB4F-8518-06B4BFC13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8ACDB-8750-144E-B5FC-8BACC7256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A7CE4-DFDB-B14F-BF72-5E54260F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002473-213C-CE4F-9872-A1106DA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5CA27-A58C-4945-A0FD-CF4B075F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8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2F05-40C2-F849-ABDC-3DF5B59D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DAAD5-DCCF-7445-9558-3E5674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B2FAD-FA11-D048-A501-7CB46661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959D6-3645-8C44-8A24-0B09C59D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9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99EBC-20DC-0B41-97CB-94F1CA9A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779B1-4BBF-2B47-BA61-5FF8B2E10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18D27-597E-EB4A-BC8B-9926EAC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9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3E4A-6147-3B44-A9A4-1C24AB114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47DE-D4CC-8F4F-A43D-D2347B0C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E97FF-67BF-3942-836E-F3D2F9AB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DEB28-8EC4-4C4A-BF6D-1341C515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40C4F-C64C-E941-BEDE-9A7C0AF6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8172F-E5D5-F04B-B222-58FCCEF0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88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AAE-CD76-824E-974D-F4565B2D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E10BDF-20E8-2742-BC5D-1C5C01C9B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D72D4-667E-394C-904D-2D5D53038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4C77E-584C-A74E-AEBF-8D1D4A55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F0662-FFBD-FB41-B8F6-D5341BAD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A5847-060C-F841-8FF7-CEC7CDA36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3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1D2E0-DB6E-CD4B-B0A0-77F6F81C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20925-2EBA-8849-BF6D-B96BD1B4C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E73FE-42C7-1E44-A737-83EB4110B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51F05-F03D-4344-9C84-8546005C8F8A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4AFFF-C60E-C549-B7AA-94CB49C19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38179-C5F2-FE4D-9B54-CE98F0650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63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incompleteideas.net/book/bookdraft2017nov5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storage.googleapis.com/deepmind-media/dqn/DQNNaturePaper.pdf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E80E-C430-C64F-8F64-58CDA43CC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A2785-7D2A-494E-87EC-EADBFDD9F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IE562 Computational Foundations of Smart Systems </a:t>
            </a:r>
          </a:p>
          <a:p>
            <a:pPr algn="r"/>
            <a:r>
              <a:rPr lang="en-US" dirty="0" err="1"/>
              <a:t>Jushkhun</a:t>
            </a:r>
            <a:endParaRPr lang="en-US" dirty="0"/>
          </a:p>
          <a:p>
            <a:pPr algn="r"/>
            <a:r>
              <a:rPr lang="en-US" dirty="0"/>
              <a:t>Sep, 2018</a:t>
            </a:r>
          </a:p>
        </p:txBody>
      </p:sp>
    </p:spTree>
    <p:extLst>
      <p:ext uri="{BB962C8B-B14F-4D97-AF65-F5344CB8AC3E}">
        <p14:creationId xmlns:p14="http://schemas.microsoft.com/office/powerpoint/2010/main" val="1271123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801A-21CB-C548-832E-F0FBBAF5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515600" cy="1325563"/>
          </a:xfrm>
        </p:spPr>
        <p:txBody>
          <a:bodyPr/>
          <a:lstStyle/>
          <a:p>
            <a:r>
              <a:rPr lang="en-US" dirty="0"/>
              <a:t>Bellman Expectation Equation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015AA7-6202-D54B-B38C-2E3343475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757"/>
          <a:stretch/>
        </p:blipFill>
        <p:spPr>
          <a:xfrm>
            <a:off x="695325" y="1724929"/>
            <a:ext cx="9973694" cy="25390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D51932-C1CD-524E-9F60-806AED41E00E}"/>
              </a:ext>
            </a:extLst>
          </p:cNvPr>
          <p:cNvSpPr>
            <a:spLocks noChangeAspect="1"/>
          </p:cNvSpPr>
          <p:nvPr/>
        </p:nvSpPr>
        <p:spPr>
          <a:xfrm>
            <a:off x="10210423" y="2301362"/>
            <a:ext cx="548640" cy="5486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A3FF97-72EF-0643-A0AE-58480EA470D7}"/>
              </a:ext>
            </a:extLst>
          </p:cNvPr>
          <p:cNvSpPr>
            <a:spLocks noChangeAspect="1"/>
          </p:cNvSpPr>
          <p:nvPr/>
        </p:nvSpPr>
        <p:spPr>
          <a:xfrm>
            <a:off x="9661783" y="3051418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D959B3-1A42-C149-8AAE-2F107F7197BE}"/>
              </a:ext>
            </a:extLst>
          </p:cNvPr>
          <p:cNvSpPr>
            <a:spLocks noChangeAspect="1"/>
          </p:cNvSpPr>
          <p:nvPr/>
        </p:nvSpPr>
        <p:spPr>
          <a:xfrm>
            <a:off x="10759063" y="3051418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523A74-2E5E-1B4D-8F1B-466D877A6DF0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9936103" y="2769656"/>
            <a:ext cx="354666" cy="28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1FCB9D-440D-594A-95C5-B713BF774751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10678717" y="2769656"/>
            <a:ext cx="354666" cy="28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CCA69C-7E7A-014D-A353-2BAF48025F50}"/>
              </a:ext>
            </a:extLst>
          </p:cNvPr>
          <p:cNvSpPr txBox="1"/>
          <p:nvPr/>
        </p:nvSpPr>
        <p:spPr>
          <a:xfrm>
            <a:off x="10313061" y="31054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9F7029-DB8E-DF4E-9CEE-E25071668F83}"/>
              </a:ext>
            </a:extLst>
          </p:cNvPr>
          <p:cNvSpPr>
            <a:spLocks noChangeAspect="1"/>
          </p:cNvSpPr>
          <p:nvPr/>
        </p:nvSpPr>
        <p:spPr>
          <a:xfrm>
            <a:off x="9661783" y="3928109"/>
            <a:ext cx="548640" cy="5486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S’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E130E1-B5E8-1440-8871-B2EA31B5EC93}"/>
              </a:ext>
            </a:extLst>
          </p:cNvPr>
          <p:cNvCxnSpPr>
            <a:cxnSpLocks/>
            <a:stCxn id="16" idx="0"/>
            <a:endCxn id="6" idx="4"/>
          </p:cNvCxnSpPr>
          <p:nvPr/>
        </p:nvCxnSpPr>
        <p:spPr>
          <a:xfrm flipV="1">
            <a:off x="9936103" y="3600058"/>
            <a:ext cx="0" cy="328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8A6E9F-DC7C-FF4C-AE9D-149706EC0C09}"/>
                  </a:ext>
                </a:extLst>
              </p:cNvPr>
              <p:cNvSpPr txBox="1"/>
              <p:nvPr/>
            </p:nvSpPr>
            <p:spPr>
              <a:xfrm>
                <a:off x="10678717" y="2131799"/>
                <a:ext cx="783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8A6E9F-DC7C-FF4C-AE9D-149706EC0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717" y="2131799"/>
                <a:ext cx="783420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C425394-19D7-DC46-AC0E-4E23800A9B5F}"/>
                  </a:ext>
                </a:extLst>
              </p:cNvPr>
              <p:cNvSpPr/>
              <p:nvPr/>
            </p:nvSpPr>
            <p:spPr>
              <a:xfrm>
                <a:off x="9355040" y="2592432"/>
                <a:ext cx="887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C425394-19D7-DC46-AC0E-4E23800A9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040" y="2592432"/>
                <a:ext cx="8878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ABFF1-EFCA-334F-A2DD-A90FEEA66E86}"/>
                  </a:ext>
                </a:extLst>
              </p:cNvPr>
              <p:cNvSpPr txBox="1"/>
              <p:nvPr/>
            </p:nvSpPr>
            <p:spPr>
              <a:xfrm>
                <a:off x="10176237" y="4053249"/>
                <a:ext cx="83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ABFF1-EFCA-334F-A2DD-A90FEEA66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237" y="4053249"/>
                <a:ext cx="8379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D9BE67-5579-AA48-A0CC-F5627A93D5EB}"/>
                  </a:ext>
                </a:extLst>
              </p:cNvPr>
              <p:cNvSpPr txBox="1"/>
              <p:nvPr/>
            </p:nvSpPr>
            <p:spPr>
              <a:xfrm>
                <a:off x="857250" y="4486955"/>
                <a:ext cx="10693822" cy="1457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have all the info. about the MDP: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D9BE67-5579-AA48-A0CC-F5627A93D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4486955"/>
                <a:ext cx="10693822" cy="1457707"/>
              </a:xfrm>
              <a:prstGeom prst="rect">
                <a:avLst/>
              </a:prstGeom>
              <a:blipFill>
                <a:blip r:embed="rId6"/>
                <a:stretch>
                  <a:fillRect l="-830" t="-56897" b="-1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403BC7-2C65-0644-8EB1-D9EB089D13C6}"/>
                  </a:ext>
                </a:extLst>
              </p:cNvPr>
              <p:cNvSpPr/>
              <p:nvPr/>
            </p:nvSpPr>
            <p:spPr>
              <a:xfrm>
                <a:off x="9300062" y="3528373"/>
                <a:ext cx="595868" cy="389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403BC7-2C65-0644-8EB1-D9EB089D1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62" y="3528373"/>
                <a:ext cx="595868" cy="3895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54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B57C-929B-3041-A5BB-522508D9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Expectation Equation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F0AC23-FCB5-8245-BC31-097E07024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981" b="776"/>
          <a:stretch/>
        </p:blipFill>
        <p:spPr>
          <a:xfrm>
            <a:off x="838200" y="1291432"/>
            <a:ext cx="9944100" cy="2531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D7589E-9AE1-9946-A526-EC31EC62229F}"/>
                  </a:ext>
                </a:extLst>
              </p:cNvPr>
              <p:cNvSpPr txBox="1"/>
              <p:nvPr/>
            </p:nvSpPr>
            <p:spPr>
              <a:xfrm>
                <a:off x="857250" y="4486955"/>
                <a:ext cx="10693822" cy="135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have all the info. about the MDP: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D7589E-9AE1-9946-A526-EC31EC622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4486955"/>
                <a:ext cx="10693822" cy="1357872"/>
              </a:xfrm>
              <a:prstGeom prst="rect">
                <a:avLst/>
              </a:prstGeom>
              <a:blipFill>
                <a:blip r:embed="rId3"/>
                <a:stretch>
                  <a:fillRect l="-830" t="-67593" b="-1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0D67976-AC72-4A4B-A26C-F0AD4E90530C}"/>
              </a:ext>
            </a:extLst>
          </p:cNvPr>
          <p:cNvGrpSpPr/>
          <p:nvPr/>
        </p:nvGrpSpPr>
        <p:grpSpPr>
          <a:xfrm>
            <a:off x="9613054" y="1680155"/>
            <a:ext cx="2184058" cy="2986897"/>
            <a:chOff x="9136380" y="429700"/>
            <a:chExt cx="2184058" cy="29868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849CC73-9464-144B-BB85-4DF6F8783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3158" y="429700"/>
              <a:ext cx="548640" cy="54864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C2A4898-9695-924A-9689-9EBDA263E5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74518" y="1179756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F69EFF-7581-C042-9E9E-8DF127B32A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71798" y="1179756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1CA9A1D-1A5F-F84C-B94A-410666B65039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9948838" y="897994"/>
              <a:ext cx="354666" cy="281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1DD644-A1D8-1142-8332-9A481F041F1C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10691452" y="897994"/>
              <a:ext cx="354666" cy="281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9CA610-013F-DF4F-95E8-BEA9B2B10148}"/>
                </a:ext>
              </a:extLst>
            </p:cNvPr>
            <p:cNvSpPr txBox="1"/>
            <p:nvPr/>
          </p:nvSpPr>
          <p:spPr>
            <a:xfrm>
              <a:off x="10325796" y="1233836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B0B693-6A03-2046-90D8-EDA6F636B7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74518" y="2056447"/>
              <a:ext cx="548640" cy="54864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S’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48EA33-C977-9445-9281-A850C0ABDDF0}"/>
                </a:ext>
              </a:extLst>
            </p:cNvPr>
            <p:cNvCxnSpPr>
              <a:cxnSpLocks/>
              <a:stCxn id="12" idx="0"/>
              <a:endCxn id="7" idx="4"/>
            </p:cNvCxnSpPr>
            <p:nvPr/>
          </p:nvCxnSpPr>
          <p:spPr>
            <a:xfrm flipV="1">
              <a:off x="9948838" y="1728396"/>
              <a:ext cx="0" cy="328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F271913-75B7-D944-96FF-3F3E1D7C6622}"/>
                    </a:ext>
                  </a:extLst>
                </p:cNvPr>
                <p:cNvSpPr/>
                <p:nvPr/>
              </p:nvSpPr>
              <p:spPr>
                <a:xfrm>
                  <a:off x="9281489" y="1707755"/>
                  <a:ext cx="595868" cy="3895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F271913-75B7-D944-96FF-3F3E1D7C66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489" y="1707755"/>
                  <a:ext cx="595868" cy="3895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0F404DB-01CA-8047-BDCD-C65EC5F00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6380" y="2867957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5179C7-4B3C-D14C-A55D-96E445548F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33660" y="2867957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n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BA894-99D5-0F45-815E-A31A37BAF4B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9410700" y="2586195"/>
              <a:ext cx="354666" cy="281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9547EA-080E-4D4A-81BF-00EB9932F7C5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10153314" y="2586195"/>
              <a:ext cx="354666" cy="281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B1AA29-58CB-184C-9B04-6015550D1043}"/>
                </a:ext>
              </a:extLst>
            </p:cNvPr>
            <p:cNvSpPr txBox="1"/>
            <p:nvPr/>
          </p:nvSpPr>
          <p:spPr>
            <a:xfrm>
              <a:off x="9787658" y="292203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37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3F37-9C21-114B-B31A-1971F074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Value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5B29DC-1C38-154F-90A8-78F89598B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242" y="1282700"/>
            <a:ext cx="8148569" cy="53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5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FF89-B7DB-9E47-91E4-B07BA277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Optimal Value Function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E78065-E119-D449-B7B6-270371618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1480344"/>
            <a:ext cx="4211601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B58FF-D781-3F40-B4DC-66E37A1F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540" y="1480344"/>
            <a:ext cx="5122752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3FE119-FF2E-BB4C-B26A-B9135C69618C}"/>
                  </a:ext>
                </a:extLst>
              </p:cNvPr>
              <p:cNvSpPr/>
              <p:nvPr/>
            </p:nvSpPr>
            <p:spPr>
              <a:xfrm>
                <a:off x="787256" y="5295600"/>
                <a:ext cx="4897687" cy="1000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p>
                          </m:sSub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3FE119-FF2E-BB4C-B26A-B9135C696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56" y="5295600"/>
                <a:ext cx="4897687" cy="1000723"/>
              </a:xfrm>
              <a:prstGeom prst="rect">
                <a:avLst/>
              </a:prstGeom>
              <a:blipFill>
                <a:blip r:embed="rId4"/>
                <a:stretch>
                  <a:fillRect t="-127500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34D3BA-694B-F549-8A88-3EB39E729DA4}"/>
                  </a:ext>
                </a:extLst>
              </p:cNvPr>
              <p:cNvSpPr/>
              <p:nvPr/>
            </p:nvSpPr>
            <p:spPr>
              <a:xfrm>
                <a:off x="6147976" y="5295600"/>
                <a:ext cx="5555880" cy="1000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sSubSup>
                            <m:sSub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p>
                          </m:sSub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𝐦𝐚𝐱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34D3BA-694B-F549-8A88-3EB39E729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76" y="5295600"/>
                <a:ext cx="5555880" cy="1000723"/>
              </a:xfrm>
              <a:prstGeom prst="rect">
                <a:avLst/>
              </a:prstGeom>
              <a:blipFill>
                <a:blip r:embed="rId5"/>
                <a:stretch>
                  <a:fillRect t="-127500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91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7BB1-5B6F-8E41-8D31-CF9F1410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Bellman Optimality Equation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6A7488-8834-9848-B933-0FE7BC2EB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964" y="1525588"/>
            <a:ext cx="104358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7AF4-7756-8D49-B271-E6333298F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Evaluating a Random Policy in the Small Gridworld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B97FE4-D09C-9146-A783-27F560F2E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908" y="980722"/>
            <a:ext cx="8219593" cy="5877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1E87D-44A1-824B-AF12-ECF0F2A8B1F3}"/>
              </a:ext>
            </a:extLst>
          </p:cNvPr>
          <p:cNvSpPr txBox="1"/>
          <p:nvPr/>
        </p:nvSpPr>
        <p:spPr>
          <a:xfrm>
            <a:off x="1985963" y="4129088"/>
            <a:ext cx="7010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324292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0E61-8396-0E47-8733-3E4101A4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6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Evaluating a Random Policy in the Small Gridworld </a:t>
            </a:r>
            <a:br>
              <a:rPr lang="en-US" sz="4000" dirty="0"/>
            </a:br>
            <a:r>
              <a:rPr lang="en-US" sz="2400" dirty="0"/>
              <a:t>Goal: given a policy find V(s) for all s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9159DB-4AB7-3649-A91D-B3A424DB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941" y="867107"/>
            <a:ext cx="3064690" cy="5544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B9B15-FDCB-F645-BFDE-CFBAA7EFAC60}"/>
              </a:ext>
            </a:extLst>
          </p:cNvPr>
          <p:cNvSpPr txBox="1"/>
          <p:nvPr/>
        </p:nvSpPr>
        <p:spPr>
          <a:xfrm>
            <a:off x="4359250" y="1655281"/>
            <a:ext cx="238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Initiate v(s) as 0 for all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0FB1E7-650F-4C4A-8865-8E20D0B4CC84}"/>
                  </a:ext>
                </a:extLst>
              </p:cNvPr>
              <p:cNvSpPr/>
              <p:nvPr/>
            </p:nvSpPr>
            <p:spPr>
              <a:xfrm>
                <a:off x="3509962" y="2527150"/>
                <a:ext cx="7791335" cy="2224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=0.25*(-1+1*1*0)+ 0.25*(-1+1*1*0)+ 0.25*(-1+1*1*0)+ 0.25*(-1+1*1*0)=-1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=0.25*(-1+1*1*0)+ 0.25*(-1+1*1*0)+ 0.25*(-1+1*1*0)+ 0.25*(-1+1*1*0)=-1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=0.25*(-1+1*1*0)+ 0.25*(-1+1*1*0)+ 0.25*(-1+1*1*0)+ 0.25*(-1+1*1*0)=-1</a:t>
                </a:r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0FB1E7-650F-4C4A-8865-8E20D0B4C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62" y="2527150"/>
                <a:ext cx="7791335" cy="2224583"/>
              </a:xfrm>
              <a:prstGeom prst="rect">
                <a:avLst/>
              </a:prstGeom>
              <a:blipFill>
                <a:blip r:embed="rId3"/>
                <a:stretch>
                  <a:fillRect l="-651" t="-39205" r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F31AD6-6926-9846-A89D-54BE6E14EBF9}"/>
                  </a:ext>
                </a:extLst>
              </p:cNvPr>
              <p:cNvSpPr/>
              <p:nvPr/>
            </p:nvSpPr>
            <p:spPr>
              <a:xfrm>
                <a:off x="3462232" y="4921665"/>
                <a:ext cx="900588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=0.25*(-1+1*1*0)+ 0.25*(-1+1*1*-1)+ 0.25*(-1+1*1*-1)+ 0.25*(-1+1*1*-1)</a:t>
                </a:r>
              </a:p>
              <a:p>
                <a:r>
                  <a:rPr lang="en-US" dirty="0"/>
                  <a:t>=-0.25+3*0.25*-2=-1.75</a:t>
                </a:r>
              </a:p>
              <a:p>
                <a:r>
                  <a:rPr lang="en-US" dirty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dirty="0"/>
                  <a:t>=0.25*(-1+1*1*-1)+ 0.25*(-1+1*1*-1)+ 0.25*(-1+1*1*-1)+ 0.25*(-1+1*1*-1)</a:t>
                </a:r>
              </a:p>
              <a:p>
                <a:r>
                  <a:rPr lang="en-US" dirty="0"/>
                  <a:t>=4*0.25*-2=-2</a:t>
                </a:r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F31AD6-6926-9846-A89D-54BE6E14EB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232" y="4921665"/>
                <a:ext cx="9005888" cy="1754326"/>
              </a:xfrm>
              <a:prstGeom prst="rect">
                <a:avLst/>
              </a:prstGeom>
              <a:blipFill>
                <a:blip r:embed="rId4"/>
                <a:stretch>
                  <a:fillRect l="-563" t="-1439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7A49ED0-106B-0542-ABC4-089C720D6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988" y="1122913"/>
            <a:ext cx="1866900" cy="1803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54F7B-304E-684F-804C-957CA36790C1}"/>
              </a:ext>
            </a:extLst>
          </p:cNvPr>
          <p:cNvCxnSpPr/>
          <p:nvPr/>
        </p:nvCxnSpPr>
        <p:spPr>
          <a:xfrm>
            <a:off x="2980749" y="2692958"/>
            <a:ext cx="481483" cy="54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FCC88-F334-434A-A8CE-42224D61CFFD}"/>
              </a:ext>
            </a:extLst>
          </p:cNvPr>
          <p:cNvCxnSpPr>
            <a:cxnSpLocks/>
          </p:cNvCxnSpPr>
          <p:nvPr/>
        </p:nvCxnSpPr>
        <p:spPr>
          <a:xfrm flipH="1">
            <a:off x="2980749" y="3807311"/>
            <a:ext cx="5292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4391EC-47E7-A041-A581-BE78D81A0E45}"/>
              </a:ext>
            </a:extLst>
          </p:cNvPr>
          <p:cNvCxnSpPr/>
          <p:nvPr/>
        </p:nvCxnSpPr>
        <p:spPr>
          <a:xfrm>
            <a:off x="2933595" y="4464414"/>
            <a:ext cx="481483" cy="54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CA9DA-CD43-584E-BF0E-88FF78A71A02}"/>
              </a:ext>
            </a:extLst>
          </p:cNvPr>
          <p:cNvCxnSpPr>
            <a:cxnSpLocks/>
          </p:cNvCxnSpPr>
          <p:nvPr/>
        </p:nvCxnSpPr>
        <p:spPr>
          <a:xfrm flipH="1">
            <a:off x="2956883" y="5667931"/>
            <a:ext cx="5292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9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D1A0-A7EC-C644-99B5-4BB741B9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a Random Policy in the Small Gridworld </a:t>
            </a:r>
            <a:br>
              <a:rPr lang="en-US" dirty="0"/>
            </a:br>
            <a:r>
              <a:rPr lang="en-US" sz="2800" dirty="0"/>
              <a:t>Goal: given a policy find V(s) for all 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2626EE-B9C7-924E-BF67-67FC861D7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80" y="1389738"/>
            <a:ext cx="4368800" cy="215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309D0-B102-084E-826F-EFC8839A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80" y="3693677"/>
            <a:ext cx="4102100" cy="280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6FAF1-25B3-AB43-9208-2899E39D3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46" r="9313"/>
          <a:stretch/>
        </p:blipFill>
        <p:spPr>
          <a:xfrm>
            <a:off x="6761634" y="4682531"/>
            <a:ext cx="2291931" cy="1817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B840BC-97CD-D745-B562-4C13A96A8C50}"/>
              </a:ext>
            </a:extLst>
          </p:cNvPr>
          <p:cNvSpPr txBox="1"/>
          <p:nvPr/>
        </p:nvSpPr>
        <p:spPr>
          <a:xfrm>
            <a:off x="9545933" y="5406788"/>
            <a:ext cx="158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Policy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75ECE0-9DFF-A743-BB7A-26664EF84603}"/>
              </a:ext>
            </a:extLst>
          </p:cNvPr>
          <p:cNvCxnSpPr>
            <a:cxnSpLocks/>
          </p:cNvCxnSpPr>
          <p:nvPr/>
        </p:nvCxnSpPr>
        <p:spPr>
          <a:xfrm>
            <a:off x="4783016" y="3165231"/>
            <a:ext cx="2441749" cy="121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91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B4EE-8283-9541-974C-6920124F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to MDPs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AB9D7-6228-0147-9E3A-3DFD5EBEE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64631"/>
            <a:ext cx="6376988" cy="18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78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F7AE-1400-384E-9FD5-6189F098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BF45-F70F-CA48-9E89-AAEB7BD8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Learning: An Introduction</a:t>
            </a:r>
          </a:p>
          <a:p>
            <a:pPr marL="457200" lvl="1" indent="0">
              <a:buNone/>
            </a:pPr>
            <a:r>
              <a:rPr lang="en-US" dirty="0"/>
              <a:t>By Richard S. Sutton and Andrew G. </a:t>
            </a:r>
            <a:r>
              <a:rPr lang="en-US" dirty="0" err="1"/>
              <a:t>Barto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http://incompleteideas.net/book/bookdraft2017nov5.pdf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93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E80E-C430-C64F-8F64-58CDA43CC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A</a:t>
            </a:r>
          </a:p>
        </p:txBody>
      </p:sp>
    </p:spTree>
    <p:extLst>
      <p:ext uri="{BB962C8B-B14F-4D97-AF65-F5344CB8AC3E}">
        <p14:creationId xmlns:p14="http://schemas.microsoft.com/office/powerpoint/2010/main" val="47464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E80E-C430-C64F-8F64-58CDA43CC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B</a:t>
            </a:r>
          </a:p>
        </p:txBody>
      </p:sp>
    </p:spTree>
    <p:extLst>
      <p:ext uri="{BB962C8B-B14F-4D97-AF65-F5344CB8AC3E}">
        <p14:creationId xmlns:p14="http://schemas.microsoft.com/office/powerpoint/2010/main" val="196743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53B9-3E98-1946-954E-5738CA4E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68018-F73E-5642-96D4-D3290B2FE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144"/>
            <a:ext cx="11085576" cy="49043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Recap</a:t>
            </a:r>
          </a:p>
          <a:p>
            <a:r>
              <a:rPr lang="en-US" dirty="0"/>
              <a:t>Categorizing RL Methods</a:t>
            </a:r>
          </a:p>
          <a:p>
            <a:r>
              <a:rPr lang="en-US" dirty="0"/>
              <a:t>Model-based:</a:t>
            </a:r>
          </a:p>
          <a:p>
            <a:pPr lvl="1"/>
            <a:r>
              <a:rPr lang="en-US" dirty="0"/>
              <a:t>Policy-based Methods for Planning</a:t>
            </a:r>
          </a:p>
          <a:p>
            <a:pPr lvl="1"/>
            <a:r>
              <a:rPr lang="en-US" dirty="0"/>
              <a:t>Value-based Methods for Planning</a:t>
            </a:r>
          </a:p>
          <a:p>
            <a:pPr lvl="1"/>
            <a:r>
              <a:rPr lang="en-US" dirty="0"/>
              <a:t>Challenges</a:t>
            </a:r>
          </a:p>
          <a:p>
            <a:r>
              <a:rPr lang="en-US" dirty="0"/>
              <a:t>Model-free:</a:t>
            </a:r>
          </a:p>
          <a:p>
            <a:pPr lvl="1"/>
            <a:r>
              <a:rPr lang="en-US" dirty="0"/>
              <a:t>Policy-based Methods for Learning</a:t>
            </a:r>
          </a:p>
          <a:p>
            <a:pPr lvl="2"/>
            <a:r>
              <a:rPr lang="en-US" dirty="0"/>
              <a:t>Monte-Carlo Methods</a:t>
            </a:r>
          </a:p>
          <a:p>
            <a:pPr lvl="2"/>
            <a:r>
              <a:rPr lang="en-US" dirty="0"/>
              <a:t>Temporal-Difference Methods</a:t>
            </a:r>
          </a:p>
          <a:p>
            <a:pPr lvl="1"/>
            <a:r>
              <a:rPr lang="en-US" dirty="0"/>
              <a:t>Value-based Methods for Learning</a:t>
            </a:r>
          </a:p>
          <a:p>
            <a:pPr lvl="2"/>
            <a:r>
              <a:rPr lang="en-US" dirty="0"/>
              <a:t>SARSA</a:t>
            </a:r>
          </a:p>
          <a:p>
            <a:pPr lvl="2"/>
            <a:r>
              <a:rPr lang="en-US" dirty="0"/>
              <a:t>Q-learning</a:t>
            </a:r>
          </a:p>
          <a:p>
            <a:r>
              <a:rPr lang="en-US" dirty="0"/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1509147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779A-4B86-E046-8336-64EE77F4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779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sz="3600" dirty="0"/>
              <a:t>Supervised, Unsupervised Learning and RL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0224F6-0A42-3544-A069-2C768EF8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22222"/>
                </a:solidFill>
              </a:rPr>
              <a:t>You have a </a:t>
            </a:r>
            <a:r>
              <a:rPr lang="en-US" b="1" dirty="0">
                <a:solidFill>
                  <a:srgbClr val="222222"/>
                </a:solidFill>
              </a:rPr>
              <a:t>target, a value or a class to predict</a:t>
            </a:r>
            <a:r>
              <a:rPr lang="en-US" dirty="0">
                <a:solidFill>
                  <a:srgbClr val="222222"/>
                </a:solidFill>
              </a:rPr>
              <a:t>. A model is trained to minimize a loss function to minimize the cross entropy or mean squared error between predictions and true values</a:t>
            </a:r>
          </a:p>
          <a:p>
            <a:endParaRPr lang="en-US" dirty="0">
              <a:solidFill>
                <a:srgbClr val="222222"/>
              </a:solidFill>
            </a:endParaRPr>
          </a:p>
          <a:p>
            <a:r>
              <a:rPr lang="en-US" dirty="0">
                <a:solidFill>
                  <a:srgbClr val="222222"/>
                </a:solidFill>
              </a:rPr>
              <a:t>You have </a:t>
            </a:r>
            <a:r>
              <a:rPr lang="en-US" b="1" dirty="0" err="1">
                <a:solidFill>
                  <a:srgbClr val="222222"/>
                </a:solidFill>
              </a:rPr>
              <a:t>unlabelled</a:t>
            </a:r>
            <a:r>
              <a:rPr lang="en-US" b="1" dirty="0">
                <a:solidFill>
                  <a:srgbClr val="222222"/>
                </a:solidFill>
              </a:rPr>
              <a:t> data</a:t>
            </a:r>
            <a:r>
              <a:rPr lang="en-US" dirty="0">
                <a:solidFill>
                  <a:srgbClr val="222222"/>
                </a:solidFill>
              </a:rPr>
              <a:t>, </a:t>
            </a:r>
            <a:r>
              <a:rPr lang="en-US" b="1" dirty="0">
                <a:solidFill>
                  <a:srgbClr val="222222"/>
                </a:solidFill>
              </a:rPr>
              <a:t>unsupervised machine learning</a:t>
            </a:r>
            <a:r>
              <a:rPr lang="en-US" dirty="0">
                <a:solidFill>
                  <a:srgbClr val="222222"/>
                </a:solidFill>
              </a:rPr>
              <a:t> will group the data by minimizing a given loss function (minimize the sum of distances between the central of each cluster and elements inside the cluster)</a:t>
            </a:r>
          </a:p>
          <a:p>
            <a:endParaRPr lang="en-US" dirty="0">
              <a:solidFill>
                <a:srgbClr val="222222"/>
              </a:solidFill>
            </a:endParaRPr>
          </a:p>
          <a:p>
            <a:r>
              <a:rPr lang="en-US" dirty="0">
                <a:solidFill>
                  <a:srgbClr val="222222"/>
                </a:solidFill>
              </a:rPr>
              <a:t>You want </a:t>
            </a:r>
            <a:r>
              <a:rPr lang="en-US" b="1" dirty="0">
                <a:solidFill>
                  <a:srgbClr val="222222"/>
                </a:solidFill>
              </a:rPr>
              <a:t>to attain an objective (maximize a reward signal or minimize penalty), reinforcement learning</a:t>
            </a:r>
            <a:r>
              <a:rPr lang="en-US" dirty="0">
                <a:solidFill>
                  <a:srgbClr val="222222"/>
                </a:solidFill>
              </a:rPr>
              <a:t> will play this game many times to find the best policy</a:t>
            </a:r>
          </a:p>
        </p:txBody>
      </p:sp>
    </p:spTree>
    <p:extLst>
      <p:ext uri="{BB962C8B-B14F-4D97-AF65-F5344CB8AC3E}">
        <p14:creationId xmlns:p14="http://schemas.microsoft.com/office/powerpoint/2010/main" val="66489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58FDE-7F8E-DC4E-8A1E-135B2242A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05"/>
          <a:stretch/>
        </p:blipFill>
        <p:spPr>
          <a:xfrm>
            <a:off x="914399" y="368313"/>
            <a:ext cx="10515600" cy="5823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7B2D6-E011-B94B-8659-696B414D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7" y="0"/>
            <a:ext cx="10515600" cy="1325563"/>
          </a:xfrm>
        </p:spPr>
        <p:txBody>
          <a:bodyPr/>
          <a:lstStyle/>
          <a:p>
            <a:r>
              <a:rPr lang="en-US" dirty="0"/>
              <a:t>Recap: RL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2A191-41FA-C84D-BFB5-AA05302E8373}"/>
              </a:ext>
            </a:extLst>
          </p:cNvPr>
          <p:cNvSpPr txBox="1"/>
          <p:nvPr/>
        </p:nvSpPr>
        <p:spPr>
          <a:xfrm>
            <a:off x="143894" y="6198966"/>
            <a:ext cx="120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Goal: find a policy that enables the agent to get the maximum cumulative rewards</a:t>
            </a:r>
          </a:p>
        </p:txBody>
      </p:sp>
    </p:spTree>
    <p:extLst>
      <p:ext uri="{BB962C8B-B14F-4D97-AF65-F5344CB8AC3E}">
        <p14:creationId xmlns:p14="http://schemas.microsoft.com/office/powerpoint/2010/main" val="3811042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CDE1-D35A-B248-A0D3-0F63B1A3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4" y="3918"/>
            <a:ext cx="10515600" cy="1325563"/>
          </a:xfrm>
        </p:spPr>
        <p:txBody>
          <a:bodyPr/>
          <a:lstStyle/>
          <a:p>
            <a:r>
              <a:rPr lang="en-US" dirty="0"/>
              <a:t>Categorizing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499D1-08EC-BC4F-85EC-D50305AF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23" y="1419095"/>
            <a:ext cx="10515600" cy="519696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Policy-based methods (PBMs)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Value-based methods (VBMs)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Actor Critic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types of problems:</a:t>
            </a:r>
          </a:p>
          <a:p>
            <a:pPr marL="457200" lvl="1" indent="0">
              <a:buNone/>
            </a:pPr>
            <a:r>
              <a:rPr lang="en-US" dirty="0"/>
              <a:t>The Planning Problem:</a:t>
            </a:r>
          </a:p>
          <a:p>
            <a:pPr lvl="2"/>
            <a:r>
              <a:rPr lang="en-US" dirty="0"/>
              <a:t>A model of the environment is known (</a:t>
            </a:r>
            <a:r>
              <a:rPr lang="en-US" b="1" dirty="0"/>
              <a:t>Model-based</a:t>
            </a:r>
            <a:r>
              <a:rPr lang="en-US" dirty="0"/>
              <a:t>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dirty="0"/>
              <a:t>Compute values function given a policy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dirty="0"/>
              <a:t>Improve the policy , go back to 1 until the policy is converged</a:t>
            </a:r>
          </a:p>
          <a:p>
            <a:pPr marL="457200" lvl="1" indent="0">
              <a:buNone/>
            </a:pPr>
            <a:r>
              <a:rPr lang="en-US" dirty="0"/>
              <a:t>The Learning Problem:</a:t>
            </a:r>
          </a:p>
          <a:p>
            <a:pPr lvl="2"/>
            <a:r>
              <a:rPr lang="en-US" dirty="0"/>
              <a:t>The environment is initially unknown (</a:t>
            </a:r>
            <a:r>
              <a:rPr lang="en-US" b="1" dirty="0"/>
              <a:t>Model-free</a:t>
            </a:r>
            <a:r>
              <a:rPr lang="en-US" dirty="0"/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Interacts with the environment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Improve the policy, go back to 1 until the policy is converged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F7BED-39F5-8147-BD7B-38C27114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86" y="2672790"/>
            <a:ext cx="1300924" cy="125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B4627E-9879-CE44-8A39-95B78F0B6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0" t="6446" r="9313" b="8711"/>
          <a:stretch/>
        </p:blipFill>
        <p:spPr>
          <a:xfrm>
            <a:off x="9610810" y="2829795"/>
            <a:ext cx="1218479" cy="1008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8EDFB8-BD70-4444-879A-326307276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766" y="4444404"/>
            <a:ext cx="4112234" cy="1877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3A0637-28D0-0840-BCF5-5B626BE1FD12}"/>
              </a:ext>
            </a:extLst>
          </p:cNvPr>
          <p:cNvSpPr txBox="1"/>
          <p:nvPr/>
        </p:nvSpPr>
        <p:spPr>
          <a:xfrm>
            <a:off x="438912" y="6412992"/>
            <a:ext cx="822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When the MDP is complex, a planning problem can be treated as a learning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1C05-3471-3342-ADCF-5C36CA221422}"/>
              </a:ext>
            </a:extLst>
          </p:cNvPr>
          <p:cNvSpPr txBox="1"/>
          <p:nvPr/>
        </p:nvSpPr>
        <p:spPr>
          <a:xfrm>
            <a:off x="479188" y="444440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PBM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C7D4-BBDD-C743-90A1-A1E8AB2E9573}"/>
              </a:ext>
            </a:extLst>
          </p:cNvPr>
          <p:cNvSpPr txBox="1"/>
          <p:nvPr/>
        </p:nvSpPr>
        <p:spPr>
          <a:xfrm>
            <a:off x="438912" y="5657508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PBM</a:t>
            </a:r>
          </a:p>
        </p:txBody>
      </p:sp>
    </p:spTree>
    <p:extLst>
      <p:ext uri="{BB962C8B-B14F-4D97-AF65-F5344CB8AC3E}">
        <p14:creationId xmlns:p14="http://schemas.microsoft.com/office/powerpoint/2010/main" val="175519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9B0A-9D85-2146-BD59-5ADE92CE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13" y="340741"/>
            <a:ext cx="5860461" cy="2926715"/>
          </a:xfrm>
        </p:spPr>
        <p:txBody>
          <a:bodyPr>
            <a:normAutofit/>
          </a:bodyPr>
          <a:lstStyle/>
          <a:p>
            <a:r>
              <a:rPr lang="en-US" dirty="0"/>
              <a:t>Atari breakout: </a:t>
            </a:r>
            <a:br>
              <a:rPr lang="en-US" dirty="0"/>
            </a:br>
            <a:r>
              <a:rPr lang="en-US" dirty="0"/>
              <a:t>An Example of Learning</a:t>
            </a:r>
            <a:br>
              <a:rPr lang="en-US" dirty="0"/>
            </a:br>
            <a:r>
              <a:rPr lang="en-US" dirty="0"/>
              <a:t> (model-free)</a:t>
            </a:r>
          </a:p>
        </p:txBody>
      </p:sp>
      <p:pic>
        <p:nvPicPr>
          <p:cNvPr id="4" name="atari">
            <a:hlinkClick r:id="" action="ppaction://media"/>
            <a:extLst>
              <a:ext uri="{FF2B5EF4-FFF2-40B4-BE49-F238E27FC236}">
                <a16:creationId xmlns:a16="http://schemas.microsoft.com/office/drawing/2014/main" id="{0035F8B9-03DC-1948-B444-3F6EDB56A8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4474" y="-1"/>
            <a:ext cx="5458885" cy="67301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247F6A-DB23-7949-A4BB-86A88CA8F764}"/>
              </a:ext>
            </a:extLst>
          </p:cNvPr>
          <p:cNvSpPr/>
          <p:nvPr/>
        </p:nvSpPr>
        <p:spPr>
          <a:xfrm>
            <a:off x="231648" y="3180399"/>
            <a:ext cx="5634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Human-level control through deep 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4B0-9D0F-874B-BD64-7C10678A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Policy-based Methods for Planning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F9319F-2EFE-8046-ABAA-48463788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112" y="1361503"/>
            <a:ext cx="9093319" cy="52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21BB-0794-7140-98ED-17C423A6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Value-based Methods for Planning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9CBD451-5C1B-1C40-8086-CEB56ABAF1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9915" y="1027906"/>
            <a:ext cx="3064690" cy="554467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16E2F2-28C7-9340-B737-1262960B5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7254" y="1776857"/>
            <a:ext cx="7722644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570DD-CFE3-6D41-AED9-33C65C2BDFAE}"/>
              </a:ext>
            </a:extLst>
          </p:cNvPr>
          <p:cNvSpPr txBox="1"/>
          <p:nvPr/>
        </p:nvSpPr>
        <p:spPr>
          <a:xfrm>
            <a:off x="475488" y="6315456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Both methods will converge to v</a:t>
            </a:r>
            <a:r>
              <a:rPr lang="en-US" b="1" baseline="-25000" dirty="0"/>
              <a:t>* </a:t>
            </a:r>
            <a:r>
              <a:rPr lang="en-US" b="1" dirty="0"/>
              <a:t>(check the book)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2980361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0BE3-877A-4241-B282-EAC8200C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Value-based Methods for Planning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C3A978-1862-F34E-B462-BF28B0F20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811" y="1690688"/>
            <a:ext cx="73280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56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FDF7-3B6D-AA4F-B3E1-9996C1C1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A4AD-986E-8641-BD53-3D9F5A088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large problems DP suffers Bellman’s curse of dimensionality</a:t>
            </a:r>
          </a:p>
          <a:p>
            <a:pPr lvl="1"/>
            <a:r>
              <a:rPr lang="en-US" dirty="0"/>
              <a:t>Numbers of states n grows exponentially with number of state variables</a:t>
            </a:r>
          </a:p>
          <a:p>
            <a:endParaRPr lang="en-US" dirty="0"/>
          </a:p>
          <a:p>
            <a:r>
              <a:rPr lang="en-US" dirty="0"/>
              <a:t>What we do? Treat it as a learning problem!</a:t>
            </a:r>
          </a:p>
        </p:txBody>
      </p:sp>
    </p:spTree>
    <p:extLst>
      <p:ext uri="{BB962C8B-B14F-4D97-AF65-F5344CB8AC3E}">
        <p14:creationId xmlns:p14="http://schemas.microsoft.com/office/powerpoint/2010/main" val="291470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D58F-37AD-B54F-8A03-62B8E623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D0A9F-FD6A-5643-94A8-74373423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Reinforcement Learning (RL)</a:t>
            </a:r>
          </a:p>
          <a:p>
            <a:r>
              <a:rPr lang="en-US" dirty="0"/>
              <a:t>What is RL</a:t>
            </a:r>
          </a:p>
          <a:p>
            <a:r>
              <a:rPr lang="en-US" dirty="0"/>
              <a:t>Markov Processes and Markov Decision Processes</a:t>
            </a:r>
          </a:p>
          <a:p>
            <a:r>
              <a:rPr lang="en-US" dirty="0"/>
              <a:t>Value Functions</a:t>
            </a:r>
          </a:p>
          <a:p>
            <a:r>
              <a:rPr lang="en-US" dirty="0"/>
              <a:t>Bellman Expectation Equation</a:t>
            </a:r>
          </a:p>
          <a:p>
            <a:r>
              <a:rPr lang="en-US" dirty="0"/>
              <a:t>Optimal Value Function</a:t>
            </a:r>
          </a:p>
          <a:p>
            <a:r>
              <a:rPr lang="en-US" dirty="0"/>
              <a:t>Solving the Bellman Optimality Equation </a:t>
            </a:r>
          </a:p>
          <a:p>
            <a:r>
              <a:rPr lang="en-US" dirty="0"/>
              <a:t>Evaluating a Random Policy in the Small Gridworld 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Extensions to MDPs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31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AC32-6D69-2647-A8F9-59E1CF94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Policy-based Methods for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716C-BC25-FD4A-9D5E-BE0292B1B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Policy-based Methods</a:t>
            </a:r>
          </a:p>
          <a:p>
            <a:pPr lvl="1"/>
            <a:r>
              <a:rPr lang="en-US" dirty="0"/>
              <a:t>Policy evaluation: evaluating value functions given a policy</a:t>
            </a:r>
          </a:p>
          <a:p>
            <a:pPr lvl="1"/>
            <a:r>
              <a:rPr lang="en-US" dirty="0"/>
              <a:t>Policy improvement: improve the policy by acting greedily in terms of the values</a:t>
            </a:r>
          </a:p>
          <a:p>
            <a:r>
              <a:rPr lang="en-US" dirty="0"/>
              <a:t>Hard part is the evaluation</a:t>
            </a:r>
          </a:p>
          <a:p>
            <a:endParaRPr lang="en-US" dirty="0"/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Monte-Carlo methods</a:t>
            </a:r>
          </a:p>
          <a:p>
            <a:pPr lvl="1"/>
            <a:r>
              <a:rPr lang="en-US" dirty="0"/>
              <a:t>Temporal-Difference methods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5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DD30-30E4-FC47-B889-B2B90845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EB635E-50F6-3545-91B4-1D9CB7ADC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194" y="1276984"/>
            <a:ext cx="8440061" cy="5279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C68900-4B4F-9F48-B377-7E068B3E00E6}"/>
              </a:ext>
            </a:extLst>
          </p:cNvPr>
          <p:cNvSpPr txBox="1"/>
          <p:nvPr/>
        </p:nvSpPr>
        <p:spPr>
          <a:xfrm>
            <a:off x="9009888" y="1506022"/>
            <a:ext cx="304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08208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EBE6-9273-1745-BA65-0C132AAC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C08E10-7645-9543-9E27-402E8F96E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2758"/>
            <a:ext cx="10515600" cy="33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85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4A5B-436F-B145-9EFD-200B8D76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1C4D-6493-3C47-948B-87B8190B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First-Visit</a:t>
            </a:r>
            <a:r>
              <a:rPr lang="en-US" dirty="0"/>
              <a:t> Monte-Carlo Policy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BF353-B39D-A94B-8C03-20F7A248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6910"/>
            <a:ext cx="9997440" cy="39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61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4A5B-436F-B145-9EFD-200B8D76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1C4D-6493-3C47-948B-87B8190B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Every-Visit</a:t>
            </a:r>
            <a:r>
              <a:rPr lang="en-US" dirty="0"/>
              <a:t> Monte-Carlo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7E258-F3AB-5543-99F5-6B7E534D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9618"/>
            <a:ext cx="9534144" cy="363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57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5D00-99D5-DC4B-A74F-0C0F5352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Temporal-Difference Methods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5F98D3-8D85-A64B-B227-2605BB115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0995"/>
            <a:ext cx="10515600" cy="25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33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4291C-17C2-0C4C-A3EF-660AB7EB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Temporal-Difference Methods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0E3C49-60BA-E840-B8A0-F34D8D3FB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4552"/>
            <a:ext cx="10515600" cy="30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35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E24C-90A3-5A41-9780-A9CDCAC2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 of MC and TD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D8BBD6-2EE1-8E45-A744-420DB88BF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79" y="1690688"/>
            <a:ext cx="101436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58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4E02-63F8-BA43-A8A0-C8762C0E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Value-based Methods for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886EA-8234-A44B-85CA-323EBFFC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a fixed policy</a:t>
            </a:r>
          </a:p>
          <a:p>
            <a:pPr lvl="1"/>
            <a:r>
              <a:rPr lang="en-US" dirty="0"/>
              <a:t>Instead, the agent will always act greedily in terms of Q(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SARSA</a:t>
            </a:r>
          </a:p>
          <a:p>
            <a:pPr lvl="1"/>
            <a:r>
              <a:rPr lang="en-US" dirty="0"/>
              <a:t>Q-learning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57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DF62-47DD-E545-A2D5-29C4A8FA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817B0D-8A4D-4347-90F5-976279FFB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701" y="1825625"/>
            <a:ext cx="66645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9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42F9-C8E1-1B48-96F5-BEAA6EEB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(RL)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B5C3618F-E76C-DB44-8DF0-4C3CD3D6E7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6050" y="1393824"/>
            <a:ext cx="9359900" cy="5264825"/>
          </a:xfrm>
        </p:spPr>
      </p:pic>
    </p:spTree>
    <p:extLst>
      <p:ext uri="{BB962C8B-B14F-4D97-AF65-F5344CB8AC3E}">
        <p14:creationId xmlns:p14="http://schemas.microsoft.com/office/powerpoint/2010/main" val="18879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DF62-47DD-E545-A2D5-29C4A8FA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SARSA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7C2502-461A-ED46-9EF8-3E996B0A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2157"/>
            <a:ext cx="10515600" cy="43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44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3E7F-AFE0-004F-8EBF-CC808DFC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5DADBB-5344-0642-9E35-EC3978128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419" y="1301369"/>
            <a:ext cx="8913357" cy="521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60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AFA6-CC0E-0243-B5F3-80599822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802E69-6C70-BE41-BFC1-3C455D976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5616"/>
            <a:ext cx="10515600" cy="38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0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4B8A-17A1-CC4F-A69E-01853A56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B565C0-A36C-664C-B969-F6B14EBD9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9886"/>
            <a:ext cx="8208264" cy="2188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647AD-ADF9-EE4E-A3A6-642D18B1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68" y="4608157"/>
            <a:ext cx="9924288" cy="1867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AEC14F-8D19-6547-9633-EBE6A8264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80" y="365125"/>
            <a:ext cx="3821684" cy="7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2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F710-6884-6A40-AB80-A5F74D5F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12C8E-D887-B845-8470-51B20575B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TD-lambda</a:t>
            </a:r>
          </a:p>
          <a:p>
            <a:r>
              <a:rPr lang="en-US" dirty="0"/>
              <a:t>N-step SARSA</a:t>
            </a:r>
          </a:p>
          <a:p>
            <a:r>
              <a:rPr lang="en-US" dirty="0"/>
              <a:t>SARSA-lambda</a:t>
            </a:r>
          </a:p>
          <a:p>
            <a:r>
              <a:rPr lang="en-US" dirty="0"/>
              <a:t>Deep Q-learning</a:t>
            </a:r>
          </a:p>
          <a:p>
            <a:r>
              <a:rPr lang="en-US" dirty="0"/>
              <a:t>Eligibility trace</a:t>
            </a:r>
          </a:p>
          <a:p>
            <a:r>
              <a:rPr lang="en-US" dirty="0"/>
              <a:t>Important sampling</a:t>
            </a:r>
          </a:p>
          <a:p>
            <a:r>
              <a:rPr lang="en-US" dirty="0"/>
              <a:t>Actor </a:t>
            </a:r>
            <a:r>
              <a:rPr lang="en-US" dirty="0" err="1"/>
              <a:t>crtic</a:t>
            </a:r>
            <a:endParaRPr lang="en-US" dirty="0"/>
          </a:p>
          <a:p>
            <a:r>
              <a:rPr lang="en-US" dirty="0"/>
              <a:t>….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5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58FDE-7F8E-DC4E-8A1E-135B2242A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05"/>
          <a:stretch/>
        </p:blipFill>
        <p:spPr>
          <a:xfrm>
            <a:off x="914399" y="368313"/>
            <a:ext cx="10515600" cy="5823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7B2D6-E011-B94B-8659-696B414D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7" y="0"/>
            <a:ext cx="10515600" cy="1325563"/>
          </a:xfrm>
        </p:spPr>
        <p:txBody>
          <a:bodyPr/>
          <a:lstStyle/>
          <a:p>
            <a:r>
              <a:rPr lang="en-US" dirty="0"/>
              <a:t>What is RL: Agent and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2A191-41FA-C84D-BFB5-AA05302E8373}"/>
              </a:ext>
            </a:extLst>
          </p:cNvPr>
          <p:cNvSpPr txBox="1"/>
          <p:nvPr/>
        </p:nvSpPr>
        <p:spPr>
          <a:xfrm>
            <a:off x="143894" y="6198966"/>
            <a:ext cx="120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Goal: find a policy that enables the agent to get the maximum cumulative rewards</a:t>
            </a:r>
          </a:p>
        </p:txBody>
      </p:sp>
    </p:spTree>
    <p:extLst>
      <p:ext uri="{BB962C8B-B14F-4D97-AF65-F5344CB8AC3E}">
        <p14:creationId xmlns:p14="http://schemas.microsoft.com/office/powerpoint/2010/main" val="61664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93A1-EC06-B240-82A3-BCB2102B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424"/>
            <a:ext cx="10515600" cy="1325563"/>
          </a:xfrm>
        </p:spPr>
        <p:txBody>
          <a:bodyPr/>
          <a:lstStyle/>
          <a:p>
            <a:r>
              <a:rPr lang="en-US" dirty="0"/>
              <a:t>What is RL: Policy and Cumulative 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376967-7923-4F40-B5A0-6578586D72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6909"/>
                <a:ext cx="10515600" cy="54705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A policy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is a mapping from a state to actions: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For instance,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number of jobs in the queue,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speed of the machine,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 policy can be: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Cumulative reward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Goal: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376967-7923-4F40-B5A0-6578586D72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6909"/>
                <a:ext cx="10515600" cy="5470500"/>
              </a:xfrm>
              <a:blipFill>
                <a:blip r:embed="rId2"/>
                <a:stretch>
                  <a:fillRect l="-965" t="-6713" b="-34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13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36A1-B794-FD4F-AA94-323B0005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solve it?</a:t>
            </a:r>
            <a:br>
              <a:rPr lang="en-US" dirty="0"/>
            </a:br>
            <a:r>
              <a:rPr lang="en-US" dirty="0"/>
              <a:t>Markov Processes and Markov Decision Processes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D8C9FC-5333-9044-92A2-B2A16FA2E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3141"/>
            <a:ext cx="9842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1887-111F-B04B-8881-3D0BD456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solve it?</a:t>
            </a:r>
            <a:br>
              <a:rPr lang="en-US" dirty="0"/>
            </a:br>
            <a:r>
              <a:rPr lang="en-US" dirty="0"/>
              <a:t>Markov Processes and Markov Decision Processes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7F99CD-00AA-154F-B2B8-18DE04E45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643" y="1690688"/>
            <a:ext cx="965471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7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2B47C-4E37-C840-8FE2-9DD8DFD7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9B6743-0859-074F-921B-F70D0C2A6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065" y="1276985"/>
            <a:ext cx="9455038" cy="55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22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830</Words>
  <Application>Microsoft Macintosh PowerPoint</Application>
  <PresentationFormat>Widescreen</PresentationFormat>
  <Paragraphs>178</Paragraphs>
  <Slides>44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Reinforcement Learning </vt:lpstr>
      <vt:lpstr>Part A</vt:lpstr>
      <vt:lpstr>Outline</vt:lpstr>
      <vt:lpstr>Reinforcement Learning (RL)</vt:lpstr>
      <vt:lpstr>What is RL: Agent and Environment</vt:lpstr>
      <vt:lpstr>What is RL: Policy and Cumulative Reward</vt:lpstr>
      <vt:lpstr>How to solve it? Markov Processes and Markov Decision Processes</vt:lpstr>
      <vt:lpstr>How to solve it? Markov Processes and Markov Decision Processes</vt:lpstr>
      <vt:lpstr>Value Functions</vt:lpstr>
      <vt:lpstr>Bellman Expectation Equation</vt:lpstr>
      <vt:lpstr>Bellman Expectation Equation (Cont.)</vt:lpstr>
      <vt:lpstr>Optimal Value Function</vt:lpstr>
      <vt:lpstr>Optimal Value Function (Cont.)</vt:lpstr>
      <vt:lpstr>Solving the Bellman Optimality Equation </vt:lpstr>
      <vt:lpstr>Evaluating a Random Policy in the Small Gridworld </vt:lpstr>
      <vt:lpstr>Evaluating a Random Policy in the Small Gridworld  Goal: given a policy find V(s) for all s</vt:lpstr>
      <vt:lpstr>Evaluating a Random Policy in the Small Gridworld  Goal: given a policy find V(s) for all s</vt:lpstr>
      <vt:lpstr>Extensions to MDPs</vt:lpstr>
      <vt:lpstr>Reference:</vt:lpstr>
      <vt:lpstr>Part B</vt:lpstr>
      <vt:lpstr>Outline</vt:lpstr>
      <vt:lpstr>Recap Supervised, Unsupervised Learning and RL</vt:lpstr>
      <vt:lpstr>Recap: RL</vt:lpstr>
      <vt:lpstr>Categorizing RL Methods</vt:lpstr>
      <vt:lpstr>Atari breakout:  An Example of Learning  (model-free)</vt:lpstr>
      <vt:lpstr>Policy-based Methods for Planning</vt:lpstr>
      <vt:lpstr>Value-based Methods for Planning</vt:lpstr>
      <vt:lpstr>Value-based Methods for Planning</vt:lpstr>
      <vt:lpstr>Model-based: Challenges</vt:lpstr>
      <vt:lpstr>Policy-based Methods for Learning</vt:lpstr>
      <vt:lpstr>Monte-Carlo Methods</vt:lpstr>
      <vt:lpstr>Monte-Carlo Methods</vt:lpstr>
      <vt:lpstr>Monte-Carlo Methods (Cont.)</vt:lpstr>
      <vt:lpstr>Monte-Carlo Methods (Cont.)</vt:lpstr>
      <vt:lpstr>Temporal-Difference Methods</vt:lpstr>
      <vt:lpstr>Temporal-Difference Methods (Cont.)</vt:lpstr>
      <vt:lpstr>Advantages and Disadvantages of MC and TD</vt:lpstr>
      <vt:lpstr>Value-based Methods for Learning</vt:lpstr>
      <vt:lpstr>SARSA</vt:lpstr>
      <vt:lpstr>SARSA (Cont.)</vt:lpstr>
      <vt:lpstr>Q-Learning</vt:lpstr>
      <vt:lpstr>Q-Learning (Cont.)</vt:lpstr>
      <vt:lpstr>Exploration and Exploitation</vt:lpstr>
      <vt:lpstr>More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</dc:title>
  <dc:creator>Juxihong Julaiti</dc:creator>
  <cp:lastModifiedBy>Juxihong Julaiti</cp:lastModifiedBy>
  <cp:revision>69</cp:revision>
  <dcterms:created xsi:type="dcterms:W3CDTF">2018-11-05T03:09:11Z</dcterms:created>
  <dcterms:modified xsi:type="dcterms:W3CDTF">2018-12-12T18:03:56Z</dcterms:modified>
</cp:coreProperties>
</file>